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7" r:id="rId3"/>
    <p:sldId id="263" r:id="rId4"/>
    <p:sldId id="258" r:id="rId5"/>
    <p:sldId id="262" r:id="rId6"/>
    <p:sldId id="265" r:id="rId7"/>
    <p:sldId id="266" r:id="rId8"/>
    <p:sldId id="267" r:id="rId9"/>
    <p:sldId id="268" r:id="rId10"/>
    <p:sldId id="269" r:id="rId11"/>
    <p:sldId id="259" r:id="rId12"/>
    <p:sldId id="270" r:id="rId13"/>
    <p:sldId id="271" r:id="rId14"/>
    <p:sldId id="272" r:id="rId15"/>
    <p:sldId id="273" r:id="rId16"/>
    <p:sldId id="261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6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9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3E66-B605-4FB6-A1C4-13557D186849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CBC5-9B82-42B9-A6B5-2C3BBE225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60715-9ACC-4D0B-87CC-4995DE3A6842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DA58E-4AC6-4D5C-B070-77833435038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BankGothic Md BT" pitchFamily="34" charset="0"/>
              </a:rPr>
              <a:t>Dan </a:t>
            </a:r>
            <a:r>
              <a:rPr lang="en-US" sz="4800" b="1" u="sng" dirty="0" err="1" smtClean="0">
                <a:latin typeface="BankGothic Md BT" pitchFamily="34" charset="0"/>
              </a:rPr>
              <a:t>Donecker</a:t>
            </a:r>
            <a:endParaRPr lang="en-US" sz="4800" b="1" u="sng" dirty="0" smtClean="0">
              <a:latin typeface="BankGothic Md BT" pitchFamily="34" charset="0"/>
            </a:endParaRPr>
          </a:p>
          <a:p>
            <a:r>
              <a:rPr lang="en-US" sz="3200" dirty="0" smtClean="0">
                <a:latin typeface="BankGothic Md BT" pitchFamily="34" charset="0"/>
              </a:rPr>
              <a:t>BAE/MAE – Structural Option</a:t>
            </a:r>
          </a:p>
          <a:p>
            <a:r>
              <a:rPr lang="en-US" sz="3200" dirty="0" smtClean="0">
                <a:latin typeface="BankGothic Md BT" pitchFamily="34" charset="0"/>
              </a:rPr>
              <a:t>Senior Thesis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BankGothic Md BT" pitchFamily="34" charset="0"/>
              </a:rPr>
              <a:t>35 West 21</a:t>
            </a:r>
            <a:r>
              <a:rPr lang="en-US" sz="2800" baseline="30000" dirty="0" smtClean="0">
                <a:latin typeface="BankGothic Md BT" pitchFamily="34" charset="0"/>
              </a:rPr>
              <a:t>st</a:t>
            </a:r>
            <a:r>
              <a:rPr lang="en-US" sz="2800" dirty="0" smtClean="0">
                <a:latin typeface="BankGothic Md BT" pitchFamily="34" charset="0"/>
              </a:rPr>
              <a:t> Street</a:t>
            </a:r>
          </a:p>
          <a:p>
            <a:pPr algn="r"/>
            <a:r>
              <a:rPr lang="en-US" sz="2800" dirty="0" smtClean="0">
                <a:latin typeface="BankGothic Md BT" pitchFamily="34" charset="0"/>
              </a:rPr>
              <a:t>New York, New York</a:t>
            </a:r>
            <a:endParaRPr lang="en-US" sz="2800" dirty="0">
              <a:latin typeface="BankGothic Md BT" pitchFamily="34" charset="0"/>
            </a:endParaRPr>
          </a:p>
        </p:txBody>
      </p:sp>
      <p:pic>
        <p:nvPicPr>
          <p:cNvPr id="7" name="Picture 6" descr="21st street ren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3352800" cy="436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Thesis Proposal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Goals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The ultimate goal of this thesis is to minimize the floor-to-floor height of each story in order to add an extra floor without increasing the overall building height.  Also to increase constructability by providing a regular column grid and typical column sizes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3600" b="1" dirty="0" smtClean="0">
                <a:latin typeface="BankGothic Md BT" pitchFamily="34" charset="0"/>
              </a:rPr>
              <a:t>- Gravity Columns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Create Regular Column Grid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Design Columns Per New Grid</a:t>
            </a:r>
          </a:p>
        </p:txBody>
      </p:sp>
      <p:pic>
        <p:nvPicPr>
          <p:cNvPr id="1026" name="Picture 2" descr="E:\THESIS\abstract\4653-20070913-IMG_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4745100" cy="355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Columns</a:t>
            </a:r>
          </a:p>
        </p:txBody>
      </p:sp>
      <p:pic>
        <p:nvPicPr>
          <p:cNvPr id="7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 l="1587" t="3205" r="4762" b="7045"/>
          <a:stretch>
            <a:fillRect/>
          </a:stretch>
        </p:blipFill>
        <p:spPr bwMode="auto">
          <a:xfrm>
            <a:off x="152400" y="1752599"/>
            <a:ext cx="4267200" cy="40502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1" name="Up Arrow 10"/>
          <p:cNvSpPr/>
          <p:nvPr/>
        </p:nvSpPr>
        <p:spPr>
          <a:xfrm>
            <a:off x="4495800" y="4267200"/>
            <a:ext cx="76200" cy="6096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6355" t="11368" r="20093" b="11368"/>
          <a:stretch>
            <a:fillRect/>
          </a:stretch>
        </p:blipFill>
        <p:spPr bwMode="auto">
          <a:xfrm>
            <a:off x="4648200" y="1752600"/>
            <a:ext cx="4310063" cy="40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5867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ankGothic Md BT" pitchFamily="34" charset="0"/>
              </a:rPr>
              <a:t>Existing column layout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867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ankGothic Md BT" pitchFamily="34" charset="0"/>
              </a:rPr>
              <a:t>Revised column layout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Gravity Columns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Column load take down</a:t>
            </a:r>
          </a:p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spreadsheet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PCA Slab for moments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984" t="19316" r="2804" b="42857"/>
          <a:stretch>
            <a:fillRect/>
          </a:stretch>
        </p:blipFill>
        <p:spPr bwMode="auto">
          <a:xfrm>
            <a:off x="381000" y="3657600"/>
            <a:ext cx="83982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19315" t="21577" r="20872" b="17012"/>
          <a:stretch>
            <a:fillRect/>
          </a:stretch>
        </p:blipFill>
        <p:spPr bwMode="auto">
          <a:xfrm>
            <a:off x="5715000" y="1219200"/>
            <a:ext cx="3048000" cy="23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Gravity Columns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PCA Column used to design gravity columns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for biaxial bending and compression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129" r="2804" b="3734"/>
          <a:stretch>
            <a:fillRect/>
          </a:stretch>
        </p:blipFill>
        <p:spPr bwMode="auto">
          <a:xfrm>
            <a:off x="914400" y="2514600"/>
            <a:ext cx="5410200" cy="364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Gravity Columns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Number of columns reduced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– 31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 – 16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Number of different cross sections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–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14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 –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375" t="25833" r="25000" b="55001"/>
          <a:stretch>
            <a:fillRect/>
          </a:stretch>
        </p:blipFill>
        <p:spPr bwMode="auto">
          <a:xfrm>
            <a:off x="990600" y="40386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3600" b="1" dirty="0" smtClean="0">
                <a:latin typeface="BankGothic Md BT" pitchFamily="34" charset="0"/>
              </a:rPr>
              <a:t>- Gravity Floor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Post-Tension 2-way Flat Plate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Reduce Floor Thickness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Add Another Level?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5" name="Picture 4" descr="pt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00400"/>
            <a:ext cx="4038600" cy="2669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9436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nkGothic Md BT" pitchFamily="34" charset="0"/>
              </a:rPr>
              <a:t>Picture from </a:t>
            </a:r>
            <a:r>
              <a:rPr lang="en-US" sz="1200" dirty="0" err="1" smtClean="0">
                <a:latin typeface="BankGothic Md BT" pitchFamily="34" charset="0"/>
              </a:rPr>
              <a:t>Holbert</a:t>
            </a:r>
            <a:r>
              <a:rPr lang="en-US" sz="1200" dirty="0" smtClean="0">
                <a:latin typeface="BankGothic Md BT" pitchFamily="34" charset="0"/>
              </a:rPr>
              <a:t> Apple Associates, Inc.</a:t>
            </a:r>
            <a:endParaRPr lang="en-US" sz="12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572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Post-Tension 2-way Flat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Plate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Per Chapter 13 &amp; 18 of ACI 318-05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838" t="13281" r="7165" b="16406"/>
          <a:stretch>
            <a:fillRect/>
          </a:stretch>
        </p:blipFill>
        <p:spPr bwMode="auto">
          <a:xfrm>
            <a:off x="1456267" y="2133599"/>
            <a:ext cx="5858933" cy="40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0" y="5334000"/>
            <a:ext cx="5715000" cy="762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4191000"/>
            <a:ext cx="5715000" cy="1143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2895600"/>
            <a:ext cx="5715000" cy="12954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2209800"/>
            <a:ext cx="5715000" cy="685800"/>
          </a:xfrm>
          <a:prstGeom prst="rect">
            <a:avLst/>
          </a:prstGeom>
          <a:solidFill>
            <a:srgbClr val="FD993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nkGothic Md BT" pitchFamily="34" charset="0"/>
              </a:rPr>
              <a:t>Frame 1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nkGothic Md BT" pitchFamily="34" charset="0"/>
              </a:rPr>
              <a:t>Frame 4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nkGothic Md BT" pitchFamily="34" charset="0"/>
              </a:rPr>
              <a:t>Frame 3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nkGothic Md BT" pitchFamily="34" charset="0"/>
              </a:rPr>
              <a:t>Frame 2</a:t>
            </a:r>
            <a:endParaRPr lang="en-US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Floor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Post-Tension 2-way Flat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Plate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PCA Slab used to determine moments and shears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315" t="21577" r="23364" b="17842"/>
          <a:stretch>
            <a:fillRect/>
          </a:stretch>
        </p:blipFill>
        <p:spPr bwMode="auto">
          <a:xfrm>
            <a:off x="2286000" y="2514600"/>
            <a:ext cx="43214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nkGothic Md BT" pitchFamily="34" charset="0"/>
              </a:rPr>
              <a:t>FRAME 1</a:t>
            </a:r>
            <a:endParaRPr lang="en-US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</a:t>
            </a:r>
            <a:r>
              <a:rPr lang="en-US" sz="2400" b="1" dirty="0" smtClean="0">
                <a:latin typeface="BankGothic Md BT" pitchFamily="34" charset="0"/>
              </a:rPr>
              <a:t>Floor</a:t>
            </a:r>
            <a:endParaRPr lang="en-US" sz="2400" b="1" dirty="0" smtClean="0">
              <a:latin typeface="BankGothic Md B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4375" t="21667" r="7500" b="22500"/>
          <a:stretch>
            <a:fillRect/>
          </a:stretch>
        </p:blipFill>
        <p:spPr bwMode="auto">
          <a:xfrm>
            <a:off x="381000" y="1600200"/>
            <a:ext cx="51315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23750" t="33333" r="42500" b="30833"/>
          <a:stretch>
            <a:fillRect/>
          </a:stretch>
        </p:blipFill>
        <p:spPr bwMode="auto">
          <a:xfrm>
            <a:off x="6324600" y="1600200"/>
            <a:ext cx="23923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l="57500" t="27500" r="7500" b="25000"/>
          <a:stretch>
            <a:fillRect/>
          </a:stretch>
        </p:blipFill>
        <p:spPr bwMode="auto">
          <a:xfrm>
            <a:off x="6400800" y="4038600"/>
            <a:ext cx="23207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 l="15625" t="27500" r="9375" b="15833"/>
          <a:stretch>
            <a:fillRect/>
          </a:stretch>
        </p:blipFill>
        <p:spPr bwMode="auto">
          <a:xfrm>
            <a:off x="1524000" y="4114800"/>
            <a:ext cx="396240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8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Presentation Outline</a:t>
            </a:r>
          </a:p>
          <a:p>
            <a:endParaRPr lang="en-US" sz="2800" dirty="0" smtClean="0"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Building Introduction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Conditions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Thesis Proposal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Structural Redesign: Gravity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Structural Redesign: Lateral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Breadth Redesign: Architecture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Comparison of Existing and Redesigned Building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Questions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</a:t>
            </a:r>
            <a:r>
              <a:rPr lang="en-US" sz="2400" b="1" dirty="0" smtClean="0">
                <a:latin typeface="BankGothic Md BT" pitchFamily="34" charset="0"/>
              </a:rPr>
              <a:t>Floor</a:t>
            </a:r>
            <a:endParaRPr lang="en-US" sz="2400" b="1" dirty="0" smtClean="0">
              <a:latin typeface="BankGothic Md B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0" t="20833" r="4375" b="8333"/>
          <a:stretch>
            <a:fillRect/>
          </a:stretch>
        </p:blipFill>
        <p:spPr bwMode="auto">
          <a:xfrm>
            <a:off x="838200" y="1600200"/>
            <a:ext cx="563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Gravity Floor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Studrail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Design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46" t="4979" r="4673" b="16183"/>
          <a:stretch>
            <a:fillRect/>
          </a:stretch>
        </p:blipFill>
        <p:spPr bwMode="auto">
          <a:xfrm>
            <a:off x="762000" y="1981200"/>
            <a:ext cx="5715000" cy="39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59436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ankGothic Md BT" pitchFamily="34" charset="0"/>
              </a:rPr>
              <a:t>Decon</a:t>
            </a:r>
            <a:r>
              <a:rPr lang="en-US" sz="1600" dirty="0" smtClean="0">
                <a:latin typeface="BankGothic Md BT" pitchFamily="34" charset="0"/>
              </a:rPr>
              <a:t> </a:t>
            </a:r>
            <a:r>
              <a:rPr lang="en-US" sz="1600" dirty="0" err="1" smtClean="0">
                <a:latin typeface="BankGothic Md BT" pitchFamily="34" charset="0"/>
              </a:rPr>
              <a:t>Studrail</a:t>
            </a:r>
            <a:r>
              <a:rPr lang="en-US" sz="1600" dirty="0" smtClean="0">
                <a:latin typeface="BankGothic Md BT" pitchFamily="34" charset="0"/>
              </a:rPr>
              <a:t> design http</a:t>
            </a:r>
            <a:r>
              <a:rPr lang="en-US" sz="1600" dirty="0" smtClean="0">
                <a:latin typeface="BankGothic Md BT" pitchFamily="34" charset="0"/>
              </a:rPr>
              <a:t>://www.deconusa.com/</a:t>
            </a:r>
            <a:endParaRPr lang="en-US" sz="16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Gravity </a:t>
            </a:r>
            <a:r>
              <a:rPr lang="en-US" sz="2400" b="1" dirty="0" smtClean="0">
                <a:latin typeface="BankGothic Md BT" pitchFamily="34" charset="0"/>
              </a:rPr>
              <a:t>Floor</a:t>
            </a:r>
            <a:endParaRPr lang="en-US" sz="2400" b="1" dirty="0" smtClean="0">
              <a:latin typeface="BankGothic Md B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838" t="13281" r="7165" b="16406"/>
          <a:stretch>
            <a:fillRect/>
          </a:stretch>
        </p:blipFill>
        <p:spPr bwMode="auto">
          <a:xfrm>
            <a:off x="838200" y="1676400"/>
            <a:ext cx="6781800" cy="469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29200" y="5181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10 – ½” Diam. Strands</a:t>
            </a:r>
            <a:endParaRPr lang="en-US" sz="1400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2098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10 – ½” Diam. Strands</a:t>
            </a:r>
            <a:endParaRPr lang="en-US" sz="1400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20 – ½” Diam.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Strands</a:t>
            </a:r>
            <a:endParaRPr lang="en-US" sz="1400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0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20 – ½” Diam.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Strands</a:t>
            </a:r>
            <a:endParaRPr lang="en-US" sz="1400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476500" y="2857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rot="10800000">
            <a:off x="4648200" y="1828801"/>
            <a:ext cx="381000" cy="534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257802" y="4114800"/>
            <a:ext cx="76199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rot="10800000" flipV="1">
            <a:off x="4572000" y="5335488"/>
            <a:ext cx="457200" cy="836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4876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1 – ½” Diam.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Strand @ 12 (typ.)</a:t>
            </a:r>
            <a:endParaRPr lang="en-US" sz="1400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19400" y="54102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Gravity Floor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floor thickness – 8”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Redesigned floor thickness – 6”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Additional 26” of height available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Decreased cu. Yd. of Concrete needed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Increased difficulty of construction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3600" b="1" dirty="0" smtClean="0">
                <a:latin typeface="BankGothic Md BT" pitchFamily="34" charset="0"/>
              </a:rPr>
              <a:t>- Lateral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Optimize Shear Walls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Integrate into new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grid and arch.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Do not decrease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performance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5" name="Picture 4" descr="Lat 001.jpg"/>
          <p:cNvPicPr>
            <a:picLocks noChangeAspect="1"/>
          </p:cNvPicPr>
          <p:nvPr/>
        </p:nvPicPr>
        <p:blipFill>
          <a:blip r:embed="rId2"/>
          <a:srcRect l="5995" r="8075"/>
          <a:stretch>
            <a:fillRect/>
          </a:stretch>
        </p:blipFill>
        <p:spPr>
          <a:xfrm>
            <a:off x="5486400" y="1676400"/>
            <a:ext cx="3276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3600" b="1" dirty="0" smtClean="0">
                <a:latin typeface="BankGothic Md BT" pitchFamily="34" charset="0"/>
              </a:rPr>
              <a:t>- </a:t>
            </a:r>
            <a:r>
              <a:rPr lang="en-US" sz="3600" b="1" dirty="0" smtClean="0">
                <a:latin typeface="BankGothic Md BT" pitchFamily="34" charset="0"/>
              </a:rPr>
              <a:t>Lateral</a:t>
            </a:r>
            <a:endParaRPr lang="en-US" sz="3600" b="1" dirty="0" smtClean="0">
              <a:latin typeface="BankGothic Md BT" pitchFamily="34" charset="0"/>
            </a:endParaRPr>
          </a:p>
        </p:txBody>
      </p:sp>
      <p:pic>
        <p:nvPicPr>
          <p:cNvPr id="7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4154644" cy="41148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16355" t="11368" r="20093" b="11368"/>
          <a:stretch>
            <a:fillRect/>
          </a:stretch>
        </p:blipFill>
        <p:spPr bwMode="auto">
          <a:xfrm>
            <a:off x="4724400" y="2344271"/>
            <a:ext cx="4310063" cy="40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190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shear wall plan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90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Redesigned shear wall plan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495800" y="4572000"/>
            <a:ext cx="45719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r>
              <a:rPr lang="en-US" sz="2400" b="1" dirty="0" smtClean="0">
                <a:latin typeface="BankGothic Md BT" pitchFamily="34" charset="0"/>
              </a:rPr>
              <a:t>- </a:t>
            </a:r>
            <a:r>
              <a:rPr lang="en-US" sz="2400" b="1" dirty="0" smtClean="0">
                <a:latin typeface="BankGothic Md BT" pitchFamily="34" charset="0"/>
              </a:rPr>
              <a:t>Lateral</a:t>
            </a:r>
            <a:endParaRPr lang="en-US" sz="2400" b="1" dirty="0" smtClean="0">
              <a:latin typeface="BankGothic Md BT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 l="58814" t="21225" r="6731" b="8120"/>
          <a:stretch>
            <a:fillRect/>
          </a:stretch>
        </p:blipFill>
        <p:spPr bwMode="auto">
          <a:xfrm>
            <a:off x="457200" y="1752600"/>
            <a:ext cx="283337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/>
          <a:srcRect l="14103" t="27350" r="23718" b="44445"/>
          <a:stretch>
            <a:fillRect/>
          </a:stretch>
        </p:blipFill>
        <p:spPr bwMode="auto">
          <a:xfrm>
            <a:off x="3657600" y="22860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1371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Performance not decreased </a:t>
            </a:r>
          </a:p>
          <a:p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by new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Lateral – loads/drifts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Wind – ASCE 7-05  CH. 6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Seismic – ASCE 7-05  CH. 11 &amp; 12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23053" t="52314" r="26258" b="25956"/>
          <a:stretch>
            <a:fillRect/>
          </a:stretch>
        </p:blipFill>
        <p:spPr bwMode="auto">
          <a:xfrm>
            <a:off x="304800" y="2158889"/>
            <a:ext cx="4056680" cy="13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30062" t="48378" r="21340" b="30684"/>
          <a:stretch>
            <a:fillRect/>
          </a:stretch>
        </p:blipFill>
        <p:spPr bwMode="auto">
          <a:xfrm>
            <a:off x="4724400" y="2133600"/>
            <a:ext cx="4191000" cy="13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85800" y="3429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% Diff. wind = 1.1 %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3429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% Diff. seismic = 3.8 %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 l="30530" t="27364" r="9657" b="14688"/>
          <a:stretch>
            <a:fillRect/>
          </a:stretch>
        </p:blipFill>
        <p:spPr bwMode="auto">
          <a:xfrm>
            <a:off x="609600" y="3810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 l="9502" t="33099" r="22586" b="8954"/>
          <a:stretch>
            <a:fillRect/>
          </a:stretch>
        </p:blipFill>
        <p:spPr bwMode="auto">
          <a:xfrm>
            <a:off x="4840816" y="3810001"/>
            <a:ext cx="392218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Lateral – Shear wall design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Explicit modeling of basement walls and ground floor diaphragm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Large increase in maximum shear wall force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Shear reversal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87% increase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44391" t="25855" r="20673" b="52991"/>
          <a:stretch>
            <a:fillRect/>
          </a:stretch>
        </p:blipFill>
        <p:spPr bwMode="auto">
          <a:xfrm>
            <a:off x="1676400" y="39624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Lateral – Shear wall design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Reinforcement governed By Minimum per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ACI 318-05 Chapters 10, 11 &amp; 14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Chapter 21 need not be considered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Ordinary reinforced conc. Shear wall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16186" t="22222" r="9295" b="27778"/>
          <a:stretch>
            <a:fillRect/>
          </a:stretch>
        </p:blipFill>
        <p:spPr bwMode="auto">
          <a:xfrm>
            <a:off x="4343400" y="3581400"/>
            <a:ext cx="4429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r>
              <a:rPr lang="en-US" sz="2800" b="1" dirty="0" smtClean="0">
                <a:latin typeface="BankGothic Md BT" pitchFamily="34" charset="0"/>
              </a:rPr>
              <a:t>- General</a:t>
            </a:r>
            <a:endParaRPr lang="en-US" sz="2800" dirty="0" smtClean="0"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Location: 35w 21</a:t>
            </a:r>
            <a:r>
              <a:rPr lang="en-US" sz="2200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Street, NY, NY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16 Stories – 160 ft above grade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162,000 sq. ft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Occupancy: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First floor Retail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Stories 2-15, Residential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Owner: Roseland Associates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Architect: </a:t>
            </a:r>
            <a:r>
              <a:rPr lang="en-US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SLCE</a:t>
            </a:r>
            <a:r>
              <a:rPr lang="en-US" sz="22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Architects</a:t>
            </a:r>
            <a:endParaRPr lang="en-US" sz="2200" i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Struct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. Engr.: </a:t>
            </a:r>
            <a:r>
              <a:rPr lang="en-US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DeSimone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Consulting Engineers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Mech. Engr.: </a:t>
            </a:r>
            <a:r>
              <a:rPr lang="en-US" sz="2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Cosentini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Associates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CM: Plaza Construction Corporation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Structural Redesign: 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Lateral – Shear 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No link beams in new design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cu. Yd of Conc. = 575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 Cu. Yd of Conc. = 628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9.2% increase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Attribute needed increase in concrete to explicit modeling of basement and ground floor diaphragm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Architectural Breadth: </a:t>
            </a:r>
            <a:endParaRPr lang="en-US" sz="36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Floor Plans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Integrate structural grid and new shear wall plan with architecture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592" t="10938" r="7165" b="14062"/>
          <a:stretch>
            <a:fillRect/>
          </a:stretch>
        </p:blipFill>
        <p:spPr bwMode="auto">
          <a:xfrm>
            <a:off x="152400" y="2514600"/>
            <a:ext cx="42957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1371" t="13281" r="8255" b="12500"/>
          <a:stretch>
            <a:fillRect/>
          </a:stretch>
        </p:blipFill>
        <p:spPr bwMode="auto">
          <a:xfrm>
            <a:off x="4724400" y="2514600"/>
            <a:ext cx="4267200" cy="31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Existing Arch. Floor Plan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791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Redesigned Arch. Floor Plan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Mechanical Breadth: </a:t>
            </a:r>
            <a:endParaRPr lang="en-US" sz="36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BankGothic Md BT" pitchFamily="34" charset="0"/>
              </a:rPr>
              <a:t>Individual Heat Pumps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Remove ceiling cavity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Replace mechanical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ductwork with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Individual Air-to-Air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Heat pumps for each 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apartment unit</a:t>
            </a: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1215" t="11268" r="27726" b="12274"/>
          <a:stretch>
            <a:fillRect/>
          </a:stretch>
        </p:blipFill>
        <p:spPr bwMode="auto">
          <a:xfrm>
            <a:off x="4800600" y="1752600"/>
            <a:ext cx="4114800" cy="39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0" y="2743200"/>
            <a:ext cx="76200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/>
          <a:srcRect l="53685" t="26190" r="18351" b="25749"/>
          <a:stretch>
            <a:fillRect/>
          </a:stretch>
        </p:blipFill>
        <p:spPr bwMode="auto">
          <a:xfrm>
            <a:off x="1752600" y="3886200"/>
            <a:ext cx="1562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Conclusions: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Reduced slab thickness of 2”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Reduced ceiling cavity of 6”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Total reduction in height of 9’-6”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Allows for additional story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Additional story has little effect on wind and seismic resisting elements as well as foundations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Decreased cost of construction for columns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Additional revenue from extra story outweighs the upfront costs of a post-tensioned slab.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nkGothic Md BT" pitchFamily="34" charset="0"/>
              </a:rPr>
              <a:t>Overall, Redesign is recommended</a:t>
            </a:r>
            <a:endParaRPr lang="en-US" sz="2800" b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Acknowledgements: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DeSimone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Consulting </a:t>
            </a:r>
          </a:p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Engineers – Ben Downing </a:t>
            </a:r>
          </a:p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and Josh Gerard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All of the AE Faculty</a:t>
            </a:r>
          </a:p>
          <a:p>
            <a:pPr lvl="1"/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Especially :</a:t>
            </a: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Professor </a:t>
            </a:r>
            <a:r>
              <a:rPr lang="en-US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Parfitt</a:t>
            </a: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Dr. </a:t>
            </a:r>
            <a:r>
              <a:rPr lang="en-US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Lepage</a:t>
            </a: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Dr. </a:t>
            </a:r>
            <a:r>
              <a:rPr lang="en-US" sz="2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Memari</a:t>
            </a: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Thesis Advisor: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Dr. Boothby</a:t>
            </a:r>
          </a:p>
        </p:txBody>
      </p:sp>
      <p:pic>
        <p:nvPicPr>
          <p:cNvPr id="5" name="Picture 4" descr="21st street ren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657600" cy="475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98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ankGothic Md BT" pitchFamily="34" charset="0"/>
              </a:rPr>
              <a:t>Questions?</a:t>
            </a:r>
          </a:p>
        </p:txBody>
      </p:sp>
      <p:pic>
        <p:nvPicPr>
          <p:cNvPr id="5" name="Picture 4" descr="21st street rend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657600" cy="475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r>
              <a:rPr lang="en-US" sz="2800" b="1" dirty="0" smtClean="0">
                <a:latin typeface="BankGothic Md BT" pitchFamily="34" charset="0"/>
              </a:rPr>
              <a:t>- Architecture</a:t>
            </a:r>
            <a:endParaRPr lang="en-US" sz="2800" dirty="0" smtClean="0"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Building composed of two sections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16 story tower (blue)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8 story tower (green)</a:t>
            </a:r>
          </a:p>
          <a:p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1026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60263" y="2687837"/>
            <a:ext cx="3600400" cy="3565872"/>
          </a:xfrm>
          <a:prstGeom prst="rect">
            <a:avLst/>
          </a:prstGeom>
          <a:noFill/>
        </p:spPr>
      </p:pic>
      <p:pic>
        <p:nvPicPr>
          <p:cNvPr id="1027" name="Picture 3" descr="P:\THESIS\tech 1\301.1.jpg"/>
          <p:cNvPicPr>
            <a:picLocks noChangeAspect="1" noChangeArrowheads="1"/>
          </p:cNvPicPr>
          <p:nvPr/>
        </p:nvPicPr>
        <p:blipFill>
          <a:blip r:embed="rId3"/>
          <a:srcRect l="4062" t="30276" r="2101" b="5030"/>
          <a:stretch>
            <a:fillRect/>
          </a:stretch>
        </p:blipFill>
        <p:spPr bwMode="auto">
          <a:xfrm rot="10800000">
            <a:off x="4114799" y="2667000"/>
            <a:ext cx="3581401" cy="35065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2819400"/>
            <a:ext cx="3276600" cy="3276600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3733800"/>
            <a:ext cx="3200400" cy="762000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10200" y="5562600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Architecture</a:t>
            </a:r>
            <a:endParaRPr lang="en-US" sz="2800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Towers connected at Two levels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Classic stone façade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</p:txBody>
      </p:sp>
      <p:pic>
        <p:nvPicPr>
          <p:cNvPr id="11" name="Picture 10" descr="21st street elevation.jpg"/>
          <p:cNvPicPr>
            <a:picLocks noChangeAspect="1"/>
          </p:cNvPicPr>
          <p:nvPr/>
        </p:nvPicPr>
        <p:blipFill>
          <a:blip r:embed="rId2" cstate="print"/>
          <a:srcRect l="21667" t="21111" r="21667" b="17778"/>
          <a:stretch>
            <a:fillRect/>
          </a:stretch>
        </p:blipFill>
        <p:spPr>
          <a:xfrm>
            <a:off x="533400" y="2438400"/>
            <a:ext cx="2402378" cy="38862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7476" t="12072" r="14642" b="13079"/>
          <a:stretch>
            <a:fillRect/>
          </a:stretch>
        </p:blipFill>
        <p:spPr bwMode="auto">
          <a:xfrm>
            <a:off x="3733800" y="2438400"/>
            <a:ext cx="5178323" cy="38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Structural: floor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Two – way flat plate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8” thick (typ.)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5 </a:t>
            </a: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ksi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concrete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Studrails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at</a:t>
            </a:r>
          </a:p>
          <a:p>
            <a:pPr lvl="1"/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columns with </a:t>
            </a:r>
          </a:p>
          <a:p>
            <a:pPr lvl="1"/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high shear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/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endParaRPr lang="en-US" sz="28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BankGothic Md BT" pitchFamily="34" charset="0"/>
            </a:endParaRPr>
          </a:p>
        </p:txBody>
      </p:sp>
      <p:pic>
        <p:nvPicPr>
          <p:cNvPr id="1026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399"/>
            <a:ext cx="4800600" cy="47545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910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Up Arrow 12"/>
          <p:cNvSpPr/>
          <p:nvPr/>
        </p:nvSpPr>
        <p:spPr>
          <a:xfrm>
            <a:off x="4343400" y="4495800"/>
            <a:ext cx="76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9601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Structural: Columns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Rectangular Col.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No typical size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No typical spacing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Position governed</a:t>
            </a:r>
          </a:p>
          <a:p>
            <a:pPr lvl="1"/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by architecture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5.95 </a:t>
            </a: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ksi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concrete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Studrails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in areas</a:t>
            </a:r>
          </a:p>
          <a:p>
            <a:pPr lvl="1"/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of high shear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/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BankGothic Md BT" pitchFamily="34" charset="0"/>
            </a:endParaRPr>
          </a:p>
        </p:txBody>
      </p:sp>
      <p:pic>
        <p:nvPicPr>
          <p:cNvPr id="1026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46238"/>
            <a:ext cx="4800600" cy="47545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Up Arrow 12"/>
          <p:cNvSpPr/>
          <p:nvPr/>
        </p:nvSpPr>
        <p:spPr>
          <a:xfrm>
            <a:off x="4267200" y="4495800"/>
            <a:ext cx="76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Existing Conditions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Structural: Lateral system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Shear wall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5.95 </a:t>
            </a:r>
            <a:r>
              <a:rPr lang="en-US" sz="2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ksi</a:t>
            </a: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concrete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Position governed</a:t>
            </a:r>
          </a:p>
          <a:p>
            <a:pPr lvl="1"/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 by architecture</a:t>
            </a: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/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BankGothic Md BT" pitchFamily="34" charset="0"/>
            </a:endParaRPr>
          </a:p>
        </p:txBody>
      </p:sp>
      <p:pic>
        <p:nvPicPr>
          <p:cNvPr id="1026" name="Picture 2" descr="P:\THESIS\tech 1\pdfs\S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80186"/>
            <a:ext cx="4648200" cy="46036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672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Up Arrow 12"/>
          <p:cNvSpPr/>
          <p:nvPr/>
        </p:nvSpPr>
        <p:spPr>
          <a:xfrm>
            <a:off x="4419600" y="4495800"/>
            <a:ext cx="76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114800"/>
            <a:ext cx="152400" cy="9906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4495800"/>
            <a:ext cx="304800" cy="2286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4114800"/>
            <a:ext cx="228600" cy="4572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62800" y="4114800"/>
            <a:ext cx="228600" cy="4572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4114800"/>
            <a:ext cx="914400" cy="1524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10600" y="4114800"/>
            <a:ext cx="152400" cy="9906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05800" y="4495800"/>
            <a:ext cx="304800" cy="22860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3054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35 West 21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32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Donecker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nkGothic Md BT" pitchFamily="34" charset="0"/>
              </a:rPr>
              <a:t> – Structural Option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nkGothic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1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kGothic Md BT" pitchFamily="34" charset="0"/>
              </a:rPr>
              <a:t>Thesis Proposal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BankGothic Md BT" pitchFamily="34" charset="0"/>
              </a:rPr>
              <a:t>Summary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Create regular column grid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Minimize floor thickness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Optimize lateral system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Integrate architecture and structural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</a:rPr>
              <a:t>Remove ceiling cavity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 lvl="1"/>
            <a:endParaRPr lang="en-US" sz="2200" b="1" dirty="0" smtClean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b="1" dirty="0" smtClean="0">
              <a:latin typeface="BankGothic Md BT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847</TotalTime>
  <Words>1191</Words>
  <Application>Microsoft Office PowerPoint</Application>
  <PresentationFormat>On-screen Show (4:3)</PresentationFormat>
  <Paragraphs>315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dpd5003</dc:creator>
  <cp:lastModifiedBy>dpd5003</cp:lastModifiedBy>
  <cp:revision>85</cp:revision>
  <dcterms:created xsi:type="dcterms:W3CDTF">2009-03-30T20:22:30Z</dcterms:created>
  <dcterms:modified xsi:type="dcterms:W3CDTF">2009-04-13T18:16:36Z</dcterms:modified>
</cp:coreProperties>
</file>